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0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F27B0-D425-B0E8-1E4F-B58005714F63}" v="527" dt="2025-04-27T17:13:31.358"/>
    <p1510:client id="{35C69DCE-CE39-F5CE-C14F-1211FC3F63D1}" v="5" dt="2025-04-27T03:34:04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object with a long blade on a wooden block&#10;&#10;AI-generated content may be incorrect.">
            <a:extLst>
              <a:ext uri="{FF2B5EF4-FFF2-40B4-BE49-F238E27FC236}">
                <a16:creationId xmlns:a16="http://schemas.microsoft.com/office/drawing/2014/main" id="{D52AAF4F-66BE-9443-A7DA-046F5E4F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1352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Control without a Swashplate for Small Helicopters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185284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Departmental Honors Project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Mason McDaniel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A20A5-B33B-D221-4FC6-B43F7877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7044-A8FF-E9E7-8DC2-98E48BE2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6A16-1320-A255-01CD-84B4E2F2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J. Paulos and M Yim, "</a:t>
            </a:r>
            <a:r>
              <a:rPr lang="en-US" dirty="0">
                <a:ea typeface="+mn-lt"/>
                <a:cs typeface="+mn-lt"/>
              </a:rPr>
              <a:t>Cyclic Blade Pitch Control Without a Swashplate for Small Helicopters," </a:t>
            </a:r>
            <a:r>
              <a:rPr lang="en-US" i="1" dirty="0">
                <a:ea typeface="+mn-lt"/>
                <a:cs typeface="+mn-lt"/>
              </a:rPr>
              <a:t>Journal of Guidance, Control and Dynamics, </a:t>
            </a:r>
            <a:r>
              <a:rPr lang="en-US">
                <a:ea typeface="+mn-lt"/>
                <a:cs typeface="+mn-lt"/>
              </a:rPr>
              <a:t>Jun. 2018, doi: 10.2514/1.G002683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0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63D53-835A-215E-1DD0-D8D93D20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121"/>
            <a:ext cx="5260121" cy="1244700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What's a Swashplate?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4EEC-9E51-EECD-49CC-5921BF232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39" y="2117959"/>
            <a:ext cx="5995690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Individual blade pitch control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Raise and lower angle of attack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Controlled via the connected pitch links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Fine mechanical precision required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helicopter rotor and swashplate on Make a GIF">
            <a:extLst>
              <a:ext uri="{FF2B5EF4-FFF2-40B4-BE49-F238E27FC236}">
                <a16:creationId xmlns:a16="http://schemas.microsoft.com/office/drawing/2014/main" id="{7A0794ED-652D-3F9E-37BB-5A636CCD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80" y="0"/>
            <a:ext cx="380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BD653-5D75-DD1D-DD4B-04ACD095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Virtual Swashplate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099F-45C9-08DA-BD82-1CC216F9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21139"/>
            <a:ext cx="10168128" cy="43116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1600"/>
              </a:spcAft>
            </a:pPr>
            <a:r>
              <a:rPr lang="en-US" sz="2400" dirty="0"/>
              <a:t>Articulated by simple pin joints</a:t>
            </a:r>
          </a:p>
          <a:p>
            <a:pPr>
              <a:spcAft>
                <a:spcPts val="1600"/>
              </a:spcAft>
            </a:pPr>
            <a:r>
              <a:rPr lang="en-US" sz="2400" dirty="0"/>
              <a:t>Skewed lag hinges </a:t>
            </a:r>
          </a:p>
          <a:p>
            <a:pPr lvl="1">
              <a:spcAft>
                <a:spcPts val="1600"/>
              </a:spcAft>
            </a:pPr>
            <a:r>
              <a:rPr lang="en-US" sz="2000" dirty="0"/>
              <a:t>Positive </a:t>
            </a:r>
            <a:r>
              <a:rPr lang="en-US" sz="2000" dirty="0">
                <a:ea typeface="+mn-lt"/>
                <a:cs typeface="+mn-lt"/>
              </a:rPr>
              <a:t>lag-pitch coefficient</a:t>
            </a:r>
            <a:endParaRPr lang="en-US" sz="2000" dirty="0"/>
          </a:p>
          <a:p>
            <a:pPr lvl="1">
              <a:spcAft>
                <a:spcPts val="1600"/>
              </a:spcAft>
            </a:pPr>
            <a:r>
              <a:rPr lang="en-US" sz="2000" dirty="0"/>
              <a:t>Negative </a:t>
            </a:r>
            <a:r>
              <a:rPr lang="en-US" sz="2000" dirty="0">
                <a:ea typeface="+mn-lt"/>
                <a:cs typeface="+mn-lt"/>
              </a:rPr>
              <a:t>lag-pitch coefficient</a:t>
            </a:r>
          </a:p>
          <a:p>
            <a:pPr>
              <a:spcAft>
                <a:spcPts val="1600"/>
              </a:spcAft>
            </a:pPr>
            <a:r>
              <a:rPr lang="en-US" sz="2400" dirty="0"/>
              <a:t>Torque is modulated in phase with the motor </a:t>
            </a:r>
          </a:p>
          <a:p>
            <a:pPr lvl="1">
              <a:spcAft>
                <a:spcPts val="1600"/>
              </a:spcAft>
            </a:pPr>
            <a:r>
              <a:rPr lang="en-US" sz="2000" dirty="0"/>
              <a:t>Similar to sine wave modulation</a:t>
            </a:r>
          </a:p>
          <a:p>
            <a:pPr marL="457200" lvl="1" indent="0">
              <a:spcAft>
                <a:spcPts val="1600"/>
              </a:spcAft>
              <a:buNone/>
            </a:pPr>
            <a:endParaRPr lang="en-US" sz="2000" dirty="0"/>
          </a:p>
          <a:p>
            <a:pPr marL="457200" lvl="1" indent="0">
              <a:spcAft>
                <a:spcPts val="1600"/>
              </a:spcAft>
              <a:buNone/>
            </a:pPr>
            <a:r>
              <a:rPr lang="en-US" sz="2000" dirty="0"/>
              <a:t> 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4469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DF12-EFEE-17E3-88BB-AE96BC99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How it was achieved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8EB6B-F880-B852-C117-AB9DCA78E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Aft>
                <a:spcPts val="1600"/>
              </a:spcAft>
            </a:pPr>
            <a:r>
              <a:rPr lang="en-US" sz="2400"/>
              <a:t>Hall effect sensor</a:t>
            </a:r>
            <a:endParaRPr lang="en-US" sz="2400" dirty="0"/>
          </a:p>
          <a:p>
            <a:pPr lvl="1">
              <a:spcAft>
                <a:spcPts val="1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Precise motor angle measurement</a:t>
            </a:r>
            <a:endParaRPr lang="en-US" sz="2000" dirty="0"/>
          </a:p>
          <a:p>
            <a:pPr>
              <a:spcAft>
                <a:spcPts val="1600"/>
              </a:spcAft>
            </a:pPr>
            <a:r>
              <a:rPr lang="en-US" sz="2400"/>
              <a:t>Flight controller</a:t>
            </a:r>
            <a:endParaRPr lang="en-US" sz="2400" dirty="0"/>
          </a:p>
          <a:p>
            <a:pPr lvl="1">
              <a:spcAft>
                <a:spcPts val="1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Conventional RC helicopter controller</a:t>
            </a:r>
            <a:endParaRPr lang="en-US" sz="2000" dirty="0"/>
          </a:p>
          <a:p>
            <a:pPr lvl="1">
              <a:spcAft>
                <a:spcPts val="1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Used for standard PID control loop </a:t>
            </a:r>
            <a:endParaRPr lang="en-US" sz="2000" dirty="0"/>
          </a:p>
          <a:p>
            <a:pPr>
              <a:spcAft>
                <a:spcPts val="1600"/>
              </a:spcAft>
            </a:pPr>
            <a:r>
              <a:rPr lang="en-US" sz="2400"/>
              <a:t>Arduino nano</a:t>
            </a:r>
            <a:endParaRPr lang="en-US" sz="2400" dirty="0"/>
          </a:p>
          <a:p>
            <a:pPr lvl="1">
              <a:spcAft>
                <a:spcPts val="1600"/>
              </a:spcAft>
              <a:buFont typeface="Courier New" panose="020B0604020202020204" pitchFamily="34" charset="0"/>
              <a:buChar char="o"/>
            </a:pPr>
            <a:r>
              <a:rPr lang="en-US" sz="2000"/>
              <a:t>Control Law</a:t>
            </a:r>
            <a:endParaRPr lang="en-US" sz="2000" dirty="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0513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E91E4-DDE6-EBA2-7A02-296729FD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Hardware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E675-1E11-850B-3336-D0CC9E9B5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5462778" cy="36664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What didn’t work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Arduino  nano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Arduino Uno</a:t>
            </a:r>
            <a:endParaRPr lang="en-US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What worked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dirty="0"/>
              <a:t>Arduino Mega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 dirty="0"/>
          </a:p>
          <a:p>
            <a:r>
              <a:rPr lang="en-US" sz="2200" dirty="0"/>
              <a:t>Having 3 interrupts was necessary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 dirty="0"/>
              <a:t>Non-blocking attitude read in from FC</a:t>
            </a:r>
          </a:p>
        </p:txBody>
      </p:sp>
    </p:spTree>
    <p:extLst>
      <p:ext uri="{BB962C8B-B14F-4D97-AF65-F5344CB8AC3E}">
        <p14:creationId xmlns:p14="http://schemas.microsoft.com/office/powerpoint/2010/main" val="1574836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F5BD9-6E9B-A7F9-51C7-C31CF98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Law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828C-B205-6B8B-7F0D-6B061529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23" y="2293543"/>
            <a:ext cx="4746918" cy="4415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Pitch (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θ)</a:t>
            </a:r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Roll (Φ) </a:t>
            </a:r>
          </a:p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Throttle (T)</a:t>
            </a:r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Motor Angle (α)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Measured from hall effect sensor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PWM Signal (δ)</a:t>
            </a:r>
          </a:p>
          <a:p>
            <a:pPr lvl="1"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Output to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3A0E9-8FB9-4E4B-0944-87E3630C4BEF}"/>
                  </a:ext>
                </a:extLst>
              </p:cNvPr>
              <p:cNvSpPr txBox="1"/>
              <p:nvPr/>
            </p:nvSpPr>
            <p:spPr>
              <a:xfrm>
                <a:off x="6095995" y="3596212"/>
                <a:ext cx="532992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4400" i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sz="440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3A0E9-8FB9-4E4B-0944-87E3630C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5" y="3596212"/>
                <a:ext cx="5329921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47ADEEB-B067-DAEA-ED9A-BD80EBC7DD45}"/>
              </a:ext>
            </a:extLst>
          </p:cNvPr>
          <p:cNvSpPr txBox="1"/>
          <p:nvPr/>
        </p:nvSpPr>
        <p:spPr>
          <a:xfrm>
            <a:off x="6298429" y="4800027"/>
            <a:ext cx="474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Induces Pitch in a single Direction</a:t>
            </a:r>
          </a:p>
          <a:p>
            <a:r>
              <a:rPr lang="en-US" dirty="0"/>
              <a:t> (Phase does not change)</a:t>
            </a:r>
          </a:p>
        </p:txBody>
      </p:sp>
    </p:spTree>
    <p:extLst>
      <p:ext uri="{BB962C8B-B14F-4D97-AF65-F5344CB8AC3E}">
        <p14:creationId xmlns:p14="http://schemas.microsoft.com/office/powerpoint/2010/main" val="169057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F5BD9-6E9B-A7F9-51C7-C31CF98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Law Cont.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F828C-B205-6B8B-7F0D-6B0615295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419" y="2249628"/>
                <a:ext cx="5350030" cy="44152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Changing the phase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) requires a slightly different approach</a:t>
                </a:r>
              </a:p>
              <a:p>
                <a:endParaRPr lang="en-US" sz="24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Pitch(θ) mapped from -1.0 – 1.0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Roll(</a:t>
                </a:r>
                <a:r>
                  <a:rPr lang="el-GR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Φ</a:t>
                </a:r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) mapped from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−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𝜋</m:t>
                        </m:r>
                      </m:num>
                      <m:den>
                        <m:r>
                          <a:rPr lang="en-US" sz="240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𝑡𝑜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𝜋</m:t>
                        </m:r>
                      </m:num>
                      <m:den>
                        <m:r>
                          <a:rPr lang="en-US" sz="240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Sign of θ denotes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 and </a:t>
                </a:r>
                <a:r>
                  <a:rPr lang="el-GR" sz="2400" dirty="0">
                    <a:solidFill>
                      <a:srgbClr val="000000"/>
                    </a:solidFill>
                    <a:ea typeface="+mn-lt"/>
                    <a:cs typeface="+mn-lt"/>
                  </a:rPr>
                  <a:t>Φ</a:t>
                </a:r>
                <a:endParaRPr lang="en-US" sz="24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lvl="1"/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+mn-lt"/>
                  </a:rPr>
                  <a:t>If –</a:t>
                </a:r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θ →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 + </a:t>
                </a:r>
                <a:r>
                  <a:rPr lang="el-GR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π</a:t>
                </a:r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 - </a:t>
                </a:r>
                <a:r>
                  <a:rPr lang="el-GR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Φ</a:t>
                </a:r>
                <a:endParaRPr lang="en-US" sz="20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lvl="1"/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  <a:cs typeface="+mn-lt"/>
                  </a:rPr>
                  <a:t>If </a:t>
                </a:r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θ →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 + </a:t>
                </a:r>
                <a:r>
                  <a:rPr lang="el-GR" sz="2000" dirty="0">
                    <a:solidFill>
                      <a:srgbClr val="000000"/>
                    </a:solidFill>
                    <a:ea typeface="+mn-lt"/>
                    <a:cs typeface="+mn-lt"/>
                  </a:rPr>
                  <a:t>Φ</a:t>
                </a:r>
                <a:endParaRPr lang="en-US" sz="20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lvl="1"/>
                <a:endParaRPr lang="en-US" sz="20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lvl="1"/>
                <a:endParaRPr lang="en-US" sz="1600" dirty="0">
                  <a:solidFill>
                    <a:srgbClr val="000000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F828C-B205-6B8B-7F0D-6B0615295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419" y="2249628"/>
                <a:ext cx="5350030" cy="4415221"/>
              </a:xfrm>
              <a:blipFill>
                <a:blip r:embed="rId2"/>
                <a:stretch>
                  <a:fillRect l="-1595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CFC0B73-4A7F-A3D4-634D-E68C6D8F21A6}"/>
              </a:ext>
            </a:extLst>
          </p:cNvPr>
          <p:cNvSpPr/>
          <p:nvPr/>
        </p:nvSpPr>
        <p:spPr>
          <a:xfrm>
            <a:off x="6990273" y="1987320"/>
            <a:ext cx="4572000" cy="457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8AF5F9-31B3-E433-986D-5D2417F028C0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6990273" y="4273320"/>
            <a:ext cx="457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D4124F-B6FB-5F80-6D65-407C61089BD9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9276273" y="1987320"/>
            <a:ext cx="0" cy="457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6EE950-4094-CDD1-5334-2A8DAB902498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7659827" y="2656874"/>
            <a:ext cx="3232892" cy="3232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2AB8D-53C5-746A-BF46-A459942EFB72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7659827" y="2656874"/>
            <a:ext cx="3232892" cy="3232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5CED49-EE17-016A-C8A7-00AC7D7686DF}"/>
              </a:ext>
            </a:extLst>
          </p:cNvPr>
          <p:cNvCxnSpPr>
            <a:cxnSpLocks/>
          </p:cNvCxnSpPr>
          <p:nvPr/>
        </p:nvCxnSpPr>
        <p:spPr>
          <a:xfrm flipV="1">
            <a:off x="9276273" y="2807494"/>
            <a:ext cx="0" cy="1465826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CFA9FD-33AF-8FD6-CF34-C5179F25A4AF}"/>
                  </a:ext>
                </a:extLst>
              </p:cNvPr>
              <p:cNvSpPr txBox="1"/>
              <p:nvPr/>
            </p:nvSpPr>
            <p:spPr>
              <a:xfrm>
                <a:off x="9019098" y="1651906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CFA9FD-33AF-8FD6-CF34-C5179F25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98" y="1651906"/>
                <a:ext cx="5143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1677C5-1346-D881-92BF-29AD91A4002D}"/>
                  </a:ext>
                </a:extLst>
              </p:cNvPr>
              <p:cNvSpPr txBox="1"/>
              <p:nvPr/>
            </p:nvSpPr>
            <p:spPr>
              <a:xfrm>
                <a:off x="9019098" y="6513322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1677C5-1346-D881-92BF-29AD91A40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98" y="6513322"/>
                <a:ext cx="5143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AE3A10-B985-0791-5C78-404D35F10412}"/>
                  </a:ext>
                </a:extLst>
              </p:cNvPr>
              <p:cNvSpPr txBox="1"/>
              <p:nvPr/>
            </p:nvSpPr>
            <p:spPr>
              <a:xfrm>
                <a:off x="11725608" y="4037999"/>
                <a:ext cx="18768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AE3A10-B985-0791-5C78-404D35F10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5608" y="4037999"/>
                <a:ext cx="187680" cy="470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16BDF5-0C87-F03F-D6AB-4A05CAFA1F9A}"/>
                  </a:ext>
                </a:extLst>
              </p:cNvPr>
              <p:cNvSpPr txBox="1"/>
              <p:nvPr/>
            </p:nvSpPr>
            <p:spPr>
              <a:xfrm>
                <a:off x="6592686" y="4037999"/>
                <a:ext cx="31592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16BDF5-0C87-F03F-D6AB-4A05CAFA1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86" y="4037999"/>
                <a:ext cx="31592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5DBC1EB8-C55E-7AAA-E43F-62B830943331}"/>
              </a:ext>
            </a:extLst>
          </p:cNvPr>
          <p:cNvSpPr/>
          <p:nvPr/>
        </p:nvSpPr>
        <p:spPr>
          <a:xfrm>
            <a:off x="6990263" y="1987320"/>
            <a:ext cx="4572009" cy="4677528"/>
          </a:xfrm>
          <a:prstGeom prst="arc">
            <a:avLst>
              <a:gd name="adj1" fmla="val 10849457"/>
              <a:gd name="adj2" fmla="val 21541225"/>
            </a:avLst>
          </a:prstGeom>
          <a:ln w="63500"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0F0-B615-275C-0462-A6EA47A6F780}"/>
                  </a:ext>
                </a:extLst>
              </p:cNvPr>
              <p:cNvSpPr txBox="1"/>
              <p:nvPr/>
            </p:nvSpPr>
            <p:spPr>
              <a:xfrm>
                <a:off x="9368884" y="3244487"/>
                <a:ext cx="329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0F0-B615-275C-0462-A6EA47A6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884" y="3244487"/>
                <a:ext cx="329128" cy="276999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319313BD-2035-6A9E-7980-54A029D22DF0}"/>
              </a:ext>
            </a:extLst>
          </p:cNvPr>
          <p:cNvSpPr txBox="1"/>
          <p:nvPr/>
        </p:nvSpPr>
        <p:spPr>
          <a:xfrm>
            <a:off x="7966586" y="1902253"/>
            <a:ext cx="333375" cy="37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dirty="0">
                <a:solidFill>
                  <a:srgbClr val="000000"/>
                </a:solidFill>
                <a:ea typeface="+mn-lt"/>
                <a:cs typeface="+mn-lt"/>
              </a:rPr>
              <a:t>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03343-4176-DE36-BA84-F0575493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73750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D5A09-9BB2-D057-C149-0D2FA2F8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F9A6-4847-9D15-EF5C-C8689089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DC6FF-2250-1017-BE3D-73E04BFA5335}"/>
              </a:ext>
            </a:extLst>
          </p:cNvPr>
          <p:cNvSpPr txBox="1"/>
          <p:nvPr/>
        </p:nvSpPr>
        <p:spPr>
          <a:xfrm>
            <a:off x="5978106" y="1608828"/>
            <a:ext cx="537264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Implement roll logic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Vibration Dampening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Material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4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</TotalTime>
  <Words>284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Courier New,monospace</vt:lpstr>
      <vt:lpstr>Aptos</vt:lpstr>
      <vt:lpstr>Aptos Display</vt:lpstr>
      <vt:lpstr>Arial</vt:lpstr>
      <vt:lpstr>Calibri</vt:lpstr>
      <vt:lpstr>Cambria Math</vt:lpstr>
      <vt:lpstr>Courier New</vt:lpstr>
      <vt:lpstr>office theme</vt:lpstr>
      <vt:lpstr>Control without a Swashplate for Small Helicopters</vt:lpstr>
      <vt:lpstr>What's a Swashplate?</vt:lpstr>
      <vt:lpstr>Virtual Swashplate</vt:lpstr>
      <vt:lpstr>How it was achieved</vt:lpstr>
      <vt:lpstr>Hardware</vt:lpstr>
      <vt:lpstr>Control Law</vt:lpstr>
      <vt:lpstr>Control Law Cont.</vt:lpstr>
      <vt:lpstr>Demonstration</vt:lpstr>
      <vt:lpstr>Future Works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Mason McMahon</dc:creator>
  <cp:lastModifiedBy>McMahon, Mason R</cp:lastModifiedBy>
  <cp:revision>461</cp:revision>
  <dcterms:created xsi:type="dcterms:W3CDTF">2025-04-17T20:20:49Z</dcterms:created>
  <dcterms:modified xsi:type="dcterms:W3CDTF">2025-05-01T00:58:48Z</dcterms:modified>
</cp:coreProperties>
</file>